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8" r:id="rId5"/>
    <p:sldId id="317" r:id="rId6"/>
    <p:sldId id="363" r:id="rId7"/>
    <p:sldId id="374" r:id="rId8"/>
    <p:sldId id="370" r:id="rId9"/>
    <p:sldId id="371" r:id="rId10"/>
    <p:sldId id="372" r:id="rId11"/>
    <p:sldId id="373" r:id="rId12"/>
    <p:sldId id="272" r:id="rId13"/>
    <p:sldId id="276" r:id="rId14"/>
    <p:sldId id="318" r:id="rId15"/>
    <p:sldId id="277" r:id="rId16"/>
    <p:sldId id="278" r:id="rId17"/>
    <p:sldId id="279" r:id="rId18"/>
    <p:sldId id="319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8EF43-A62E-4807-A94C-6DD4192F6222}" v="7" dt="2022-06-09T13:25:56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36"/>
    <p:restoredTop sz="94679"/>
  </p:normalViewPr>
  <p:slideViewPr>
    <p:cSldViewPr snapToGrid="0">
      <p:cViewPr varScale="1">
        <p:scale>
          <a:sx n="116" d="100"/>
          <a:sy n="116" d="100"/>
        </p:scale>
        <p:origin x="208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14F8EF43-A62E-4807-A94C-6DD4192F6222}"/>
    <pc:docChg chg="undo redo custSel addSld delSld modSld">
      <pc:chgData name="Thomas Noordeloos" userId="df9f46e9-7760-4f6a-814f-9e8180d7b46a" providerId="ADAL" clId="{14F8EF43-A62E-4807-A94C-6DD4192F6222}" dt="2022-06-09T13:35:29.012" v="168" actId="108"/>
      <pc:docMkLst>
        <pc:docMk/>
      </pc:docMkLst>
      <pc:sldChg chg="add del">
        <pc:chgData name="Thomas Noordeloos" userId="df9f46e9-7760-4f6a-814f-9e8180d7b46a" providerId="ADAL" clId="{14F8EF43-A62E-4807-A94C-6DD4192F6222}" dt="2022-06-09T13:20:33.228" v="154" actId="47"/>
        <pc:sldMkLst>
          <pc:docMk/>
          <pc:sldMk cId="3788715575" sldId="256"/>
        </pc:sldMkLst>
      </pc:sldChg>
      <pc:sldChg chg="modSp mod">
        <pc:chgData name="Thomas Noordeloos" userId="df9f46e9-7760-4f6a-814f-9e8180d7b46a" providerId="ADAL" clId="{14F8EF43-A62E-4807-A94C-6DD4192F6222}" dt="2022-06-09T13:08:15.246" v="13" actId="108"/>
        <pc:sldMkLst>
          <pc:docMk/>
          <pc:sldMk cId="1914404811" sldId="258"/>
        </pc:sldMkLst>
        <pc:spChg chg="mod">
          <ac:chgData name="Thomas Noordeloos" userId="df9f46e9-7760-4f6a-814f-9e8180d7b46a" providerId="ADAL" clId="{14F8EF43-A62E-4807-A94C-6DD4192F6222}" dt="2022-06-09T13:06:24.014" v="6" actId="20577"/>
          <ac:spMkLst>
            <pc:docMk/>
            <pc:sldMk cId="1914404811" sldId="258"/>
            <ac:spMk id="6" creationId="{81B96BA2-902A-4078-8942-E8A2417A9A29}"/>
          </ac:spMkLst>
        </pc:spChg>
        <pc:spChg chg="mod">
          <ac:chgData name="Thomas Noordeloos" userId="df9f46e9-7760-4f6a-814f-9e8180d7b46a" providerId="ADAL" clId="{14F8EF43-A62E-4807-A94C-6DD4192F6222}" dt="2022-06-09T13:07:53.518" v="9" actId="108"/>
          <ac:spMkLst>
            <pc:docMk/>
            <pc:sldMk cId="1914404811" sldId="258"/>
            <ac:spMk id="10" creationId="{60253159-9685-4938-B8A7-8D90D4ABB2F1}"/>
          </ac:spMkLst>
        </pc:spChg>
        <pc:graphicFrameChg chg="mod modGraphic">
          <ac:chgData name="Thomas Noordeloos" userId="df9f46e9-7760-4f6a-814f-9e8180d7b46a" providerId="ADAL" clId="{14F8EF43-A62E-4807-A94C-6DD4192F6222}" dt="2022-06-09T13:08:15.246" v="13" actId="108"/>
          <ac:graphicFrameMkLst>
            <pc:docMk/>
            <pc:sldMk cId="1914404811" sldId="258"/>
            <ac:graphicFrameMk id="7" creationId="{E301E4D4-09EB-42FE-AC70-36D3DFBAE62B}"/>
          </ac:graphicFrameMkLst>
        </pc:graphicFrameChg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3598846036" sldId="259"/>
        </pc:sldMkLst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172275301" sldId="260"/>
        </pc:sldMkLst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2079690409" sldId="261"/>
        </pc:sldMkLst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14934084" sldId="262"/>
        </pc:sldMkLst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3048701837" sldId="263"/>
        </pc:sldMkLst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1432578170" sldId="264"/>
        </pc:sldMkLst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4259780949" sldId="268"/>
        </pc:sldMkLst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109456293" sldId="269"/>
        </pc:sldMkLst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2223496374" sldId="270"/>
        </pc:sldMkLst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77092400" sldId="271"/>
        </pc:sldMkLst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2524012380" sldId="273"/>
        </pc:sldMkLst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2017407810" sldId="274"/>
        </pc:sldMkLst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668294381" sldId="275"/>
        </pc:sldMkLst>
      </pc:sldChg>
      <pc:sldChg chg="addSp delSp modSp del mod">
        <pc:chgData name="Thomas Noordeloos" userId="df9f46e9-7760-4f6a-814f-9e8180d7b46a" providerId="ADAL" clId="{14F8EF43-A62E-4807-A94C-6DD4192F6222}" dt="2022-06-09T13:27:15.088" v="162" actId="1076"/>
        <pc:sldMkLst>
          <pc:docMk/>
          <pc:sldMk cId="3263586881" sldId="276"/>
        </pc:sldMkLst>
        <pc:spChg chg="mod">
          <ac:chgData name="Thomas Noordeloos" userId="df9f46e9-7760-4f6a-814f-9e8180d7b46a" providerId="ADAL" clId="{14F8EF43-A62E-4807-A94C-6DD4192F6222}" dt="2022-06-09T13:06:02.447" v="4" actId="27636"/>
          <ac:spMkLst>
            <pc:docMk/>
            <pc:sldMk cId="3263586881" sldId="276"/>
            <ac:spMk id="2" creationId="{00000000-0000-0000-0000-000000000000}"/>
          </ac:spMkLst>
        </pc:spChg>
        <pc:picChg chg="add del mod">
          <ac:chgData name="Thomas Noordeloos" userId="df9f46e9-7760-4f6a-814f-9e8180d7b46a" providerId="ADAL" clId="{14F8EF43-A62E-4807-A94C-6DD4192F6222}" dt="2022-06-09T13:26:23.397" v="160" actId="478"/>
          <ac:picMkLst>
            <pc:docMk/>
            <pc:sldMk cId="3263586881" sldId="276"/>
            <ac:picMk id="3" creationId="{E2BB31D0-82F1-E3B9-8C70-6C9ECEA8A42C}"/>
          </ac:picMkLst>
        </pc:picChg>
        <pc:picChg chg="add mod">
          <ac:chgData name="Thomas Noordeloos" userId="df9f46e9-7760-4f6a-814f-9e8180d7b46a" providerId="ADAL" clId="{14F8EF43-A62E-4807-A94C-6DD4192F6222}" dt="2022-06-09T13:27:15.088" v="162" actId="1076"/>
          <ac:picMkLst>
            <pc:docMk/>
            <pc:sldMk cId="3263586881" sldId="276"/>
            <ac:picMk id="5" creationId="{6AA80D04-283A-FD76-D5D7-E93008379CA2}"/>
          </ac:picMkLst>
        </pc:picChg>
        <pc:picChg chg="del">
          <ac:chgData name="Thomas Noordeloos" userId="df9f46e9-7760-4f6a-814f-9e8180d7b46a" providerId="ADAL" clId="{14F8EF43-A62E-4807-A94C-6DD4192F6222}" dt="2022-06-09T13:25:42.854" v="156" actId="478"/>
          <ac:picMkLst>
            <pc:docMk/>
            <pc:sldMk cId="3263586881" sldId="276"/>
            <ac:picMk id="9" creationId="{5EC64E04-28CF-4D7F-976A-CFF8A1B83819}"/>
          </ac:picMkLst>
        </pc:picChg>
      </pc:sldChg>
      <pc:sldChg chg="del">
        <pc:chgData name="Thomas Noordeloos" userId="df9f46e9-7760-4f6a-814f-9e8180d7b46a" providerId="ADAL" clId="{14F8EF43-A62E-4807-A94C-6DD4192F6222}" dt="2022-06-09T13:06:00.191" v="3"/>
        <pc:sldMkLst>
          <pc:docMk/>
          <pc:sldMk cId="3010177768" sldId="277"/>
        </pc:sldMkLst>
      </pc:sldChg>
      <pc:sldChg chg="del">
        <pc:chgData name="Thomas Noordeloos" userId="df9f46e9-7760-4f6a-814f-9e8180d7b46a" providerId="ADAL" clId="{14F8EF43-A62E-4807-A94C-6DD4192F6222}" dt="2022-06-09T13:06:00.191" v="3"/>
        <pc:sldMkLst>
          <pc:docMk/>
          <pc:sldMk cId="3449468835" sldId="278"/>
        </pc:sldMkLst>
      </pc:sldChg>
      <pc:sldChg chg="del">
        <pc:chgData name="Thomas Noordeloos" userId="df9f46e9-7760-4f6a-814f-9e8180d7b46a" providerId="ADAL" clId="{14F8EF43-A62E-4807-A94C-6DD4192F6222}" dt="2022-06-09T13:06:00.191" v="3"/>
        <pc:sldMkLst>
          <pc:docMk/>
          <pc:sldMk cId="3225802163" sldId="279"/>
        </pc:sldMkLst>
      </pc:sldChg>
      <pc:sldChg chg="modSp mod">
        <pc:chgData name="Thomas Noordeloos" userId="df9f46e9-7760-4f6a-814f-9e8180d7b46a" providerId="ADAL" clId="{14F8EF43-A62E-4807-A94C-6DD4192F6222}" dt="2022-06-09T13:08:54.808" v="37" actId="20577"/>
        <pc:sldMkLst>
          <pc:docMk/>
          <pc:sldMk cId="341418734" sldId="317"/>
        </pc:sldMkLst>
        <pc:spChg chg="mod">
          <ac:chgData name="Thomas Noordeloos" userId="df9f46e9-7760-4f6a-814f-9e8180d7b46a" providerId="ADAL" clId="{14F8EF43-A62E-4807-A94C-6DD4192F6222}" dt="2022-06-09T13:08:54.808" v="37" actId="20577"/>
          <ac:spMkLst>
            <pc:docMk/>
            <pc:sldMk cId="341418734" sldId="317"/>
            <ac:spMk id="3" creationId="{00000000-0000-0000-0000-000000000000}"/>
          </ac:spMkLst>
        </pc:spChg>
      </pc:sldChg>
      <pc:sldChg chg="del">
        <pc:chgData name="Thomas Noordeloos" userId="df9f46e9-7760-4f6a-814f-9e8180d7b46a" providerId="ADAL" clId="{14F8EF43-A62E-4807-A94C-6DD4192F6222}" dt="2022-06-09T13:06:00.191" v="3"/>
        <pc:sldMkLst>
          <pc:docMk/>
          <pc:sldMk cId="136278806" sldId="318"/>
        </pc:sldMkLst>
      </pc:sldChg>
      <pc:sldChg chg="modSp del mod">
        <pc:chgData name="Thomas Noordeloos" userId="df9f46e9-7760-4f6a-814f-9e8180d7b46a" providerId="ADAL" clId="{14F8EF43-A62E-4807-A94C-6DD4192F6222}" dt="2022-06-09T13:35:29.012" v="168" actId="108"/>
        <pc:sldMkLst>
          <pc:docMk/>
          <pc:sldMk cId="2634242878" sldId="319"/>
        </pc:sldMkLst>
        <pc:spChg chg="mod">
          <ac:chgData name="Thomas Noordeloos" userId="df9f46e9-7760-4f6a-814f-9e8180d7b46a" providerId="ADAL" clId="{14F8EF43-A62E-4807-A94C-6DD4192F6222}" dt="2022-06-09T13:35:29.012" v="168" actId="108"/>
          <ac:spMkLst>
            <pc:docMk/>
            <pc:sldMk cId="2634242878" sldId="319"/>
            <ac:spMk id="6" creationId="{00000000-0000-0000-0000-000000000000}"/>
          </ac:spMkLst>
        </pc:spChg>
      </pc:sldChg>
      <pc:sldChg chg="del">
        <pc:chgData name="Thomas Noordeloos" userId="df9f46e9-7760-4f6a-814f-9e8180d7b46a" providerId="ADAL" clId="{14F8EF43-A62E-4807-A94C-6DD4192F6222}" dt="2022-06-09T13:20:46.296" v="155" actId="47"/>
        <pc:sldMkLst>
          <pc:docMk/>
          <pc:sldMk cId="2843165881" sldId="320"/>
        </pc:sldMkLst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2571187496" sldId="324"/>
        </pc:sldMkLst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3934120589" sldId="325"/>
        </pc:sldMkLst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1109978566" sldId="326"/>
        </pc:sldMkLst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1084871067" sldId="327"/>
        </pc:sldMkLst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1984883409" sldId="328"/>
        </pc:sldMkLst>
      </pc:sldChg>
      <pc:sldChg chg="del">
        <pc:chgData name="Thomas Noordeloos" userId="df9f46e9-7760-4f6a-814f-9e8180d7b46a" providerId="ADAL" clId="{14F8EF43-A62E-4807-A94C-6DD4192F6222}" dt="2022-06-09T13:20:29.139" v="153" actId="47"/>
        <pc:sldMkLst>
          <pc:docMk/>
          <pc:sldMk cId="2402802709" sldId="360"/>
        </pc:sldMkLst>
      </pc:sldChg>
      <pc:sldChg chg="add del">
        <pc:chgData name="Thomas Noordeloos" userId="df9f46e9-7760-4f6a-814f-9e8180d7b46a" providerId="ADAL" clId="{14F8EF43-A62E-4807-A94C-6DD4192F6222}" dt="2022-06-09T13:11:32.424" v="130" actId="47"/>
        <pc:sldMkLst>
          <pc:docMk/>
          <pc:sldMk cId="122130750" sldId="361"/>
        </pc:sldMkLst>
      </pc:sldChg>
      <pc:sldChg chg="add del">
        <pc:chgData name="Thomas Noordeloos" userId="df9f46e9-7760-4f6a-814f-9e8180d7b46a" providerId="ADAL" clId="{14F8EF43-A62E-4807-A94C-6DD4192F6222}" dt="2022-06-09T13:11:43.756" v="132" actId="47"/>
        <pc:sldMkLst>
          <pc:docMk/>
          <pc:sldMk cId="1832781766" sldId="362"/>
        </pc:sldMkLst>
      </pc:sldChg>
      <pc:sldChg chg="modSp mod">
        <pc:chgData name="Thomas Noordeloos" userId="df9f46e9-7760-4f6a-814f-9e8180d7b46a" providerId="ADAL" clId="{14F8EF43-A62E-4807-A94C-6DD4192F6222}" dt="2022-06-09T13:19:52.013" v="152" actId="20577"/>
        <pc:sldMkLst>
          <pc:docMk/>
          <pc:sldMk cId="2130005014" sldId="363"/>
        </pc:sldMkLst>
        <pc:spChg chg="mod">
          <ac:chgData name="Thomas Noordeloos" userId="df9f46e9-7760-4f6a-814f-9e8180d7b46a" providerId="ADAL" clId="{14F8EF43-A62E-4807-A94C-6DD4192F6222}" dt="2022-06-09T13:19:52.013" v="152" actId="20577"/>
          <ac:spMkLst>
            <pc:docMk/>
            <pc:sldMk cId="2130005014" sldId="363"/>
            <ac:spMk id="3" creationId="{00000000-0000-0000-0000-000000000000}"/>
          </ac:spMkLst>
        </pc:spChg>
      </pc:sldChg>
      <pc:sldChg chg="add del">
        <pc:chgData name="Thomas Noordeloos" userId="df9f46e9-7760-4f6a-814f-9e8180d7b46a" providerId="ADAL" clId="{14F8EF43-A62E-4807-A94C-6DD4192F6222}" dt="2022-06-09T13:11:57.525" v="134" actId="47"/>
        <pc:sldMkLst>
          <pc:docMk/>
          <pc:sldMk cId="312010109" sldId="365"/>
        </pc:sldMkLst>
      </pc:sldChg>
      <pc:sldChg chg="add del">
        <pc:chgData name="Thomas Noordeloos" userId="df9f46e9-7760-4f6a-814f-9e8180d7b46a" providerId="ADAL" clId="{14F8EF43-A62E-4807-A94C-6DD4192F6222}" dt="2022-06-09T13:12:03.737" v="135" actId="47"/>
        <pc:sldMkLst>
          <pc:docMk/>
          <pc:sldMk cId="411487854" sldId="368"/>
        </pc:sldMkLst>
      </pc:sldChg>
      <pc:sldChg chg="add del">
        <pc:chgData name="Thomas Noordeloos" userId="df9f46e9-7760-4f6a-814f-9e8180d7b46a" providerId="ADAL" clId="{14F8EF43-A62E-4807-A94C-6DD4192F6222}" dt="2022-06-09T13:12:03.737" v="135" actId="47"/>
        <pc:sldMkLst>
          <pc:docMk/>
          <pc:sldMk cId="243433242" sldId="369"/>
        </pc:sldMkLst>
      </pc:sldChg>
      <pc:sldChg chg="add del">
        <pc:chgData name="Thomas Noordeloos" userId="df9f46e9-7760-4f6a-814f-9e8180d7b46a" providerId="ADAL" clId="{14F8EF43-A62E-4807-A94C-6DD4192F6222}" dt="2022-06-09T11:13:16.830" v="1" actId="47"/>
        <pc:sldMkLst>
          <pc:docMk/>
          <pc:sldMk cId="1869910352" sldId="370"/>
        </pc:sldMkLst>
      </pc:sldChg>
      <pc:sldChg chg="add del">
        <pc:chgData name="Thomas Noordeloos" userId="df9f46e9-7760-4f6a-814f-9e8180d7b46a" providerId="ADAL" clId="{14F8EF43-A62E-4807-A94C-6DD4192F6222}" dt="2022-06-09T11:13:16.830" v="1" actId="47"/>
        <pc:sldMkLst>
          <pc:docMk/>
          <pc:sldMk cId="2784121435" sldId="371"/>
        </pc:sldMkLst>
      </pc:sldChg>
      <pc:sldChg chg="add del">
        <pc:chgData name="Thomas Noordeloos" userId="df9f46e9-7760-4f6a-814f-9e8180d7b46a" providerId="ADAL" clId="{14F8EF43-A62E-4807-A94C-6DD4192F6222}" dt="2022-06-09T11:13:16.830" v="1" actId="47"/>
        <pc:sldMkLst>
          <pc:docMk/>
          <pc:sldMk cId="837155343" sldId="372"/>
        </pc:sldMkLst>
      </pc:sldChg>
      <pc:sldChg chg="add del">
        <pc:chgData name="Thomas Noordeloos" userId="df9f46e9-7760-4f6a-814f-9e8180d7b46a" providerId="ADAL" clId="{14F8EF43-A62E-4807-A94C-6DD4192F6222}" dt="2022-06-09T11:13:16.830" v="1" actId="47"/>
        <pc:sldMkLst>
          <pc:docMk/>
          <pc:sldMk cId="3048352530" sldId="373"/>
        </pc:sldMkLst>
      </pc:sldChg>
      <pc:sldChg chg="add del">
        <pc:chgData name="Thomas Noordeloos" userId="df9f46e9-7760-4f6a-814f-9e8180d7b46a" providerId="ADAL" clId="{14F8EF43-A62E-4807-A94C-6DD4192F6222}" dt="2022-06-09T13:11:39.347" v="131" actId="2696"/>
        <pc:sldMkLst>
          <pc:docMk/>
          <pc:sldMk cId="796060624" sldId="374"/>
        </pc:sldMkLst>
      </pc:sldChg>
      <pc:sldChg chg="add">
        <pc:chgData name="Thomas Noordeloos" userId="df9f46e9-7760-4f6a-814f-9e8180d7b46a" providerId="ADAL" clId="{14F8EF43-A62E-4807-A94C-6DD4192F6222}" dt="2022-06-09T13:11:45.892" v="133"/>
        <pc:sldMkLst>
          <pc:docMk/>
          <pc:sldMk cId="1365465020" sldId="374"/>
        </pc:sldMkLst>
      </pc:sldChg>
      <pc:sldChg chg="del">
        <pc:chgData name="Thomas Noordeloos" userId="df9f46e9-7760-4f6a-814f-9e8180d7b46a" providerId="ADAL" clId="{14F8EF43-A62E-4807-A94C-6DD4192F6222}" dt="2022-06-09T13:06:00.191" v="3"/>
        <pc:sldMkLst>
          <pc:docMk/>
          <pc:sldMk cId="2502606350" sldId="375"/>
        </pc:sldMkLst>
      </pc:sldChg>
      <pc:sldChg chg="add del">
        <pc:chgData name="Thomas Noordeloos" userId="df9f46e9-7760-4f6a-814f-9e8180d7b46a" providerId="ADAL" clId="{14F8EF43-A62E-4807-A94C-6DD4192F6222}" dt="2022-06-09T13:19:50.020" v="150" actId="47"/>
        <pc:sldMkLst>
          <pc:docMk/>
          <pc:sldMk cId="2701342498" sldId="375"/>
        </pc:sldMkLst>
      </pc:sldChg>
      <pc:sldChg chg="del">
        <pc:chgData name="Thomas Noordeloos" userId="df9f46e9-7760-4f6a-814f-9e8180d7b46a" providerId="ADAL" clId="{14F8EF43-A62E-4807-A94C-6DD4192F6222}" dt="2022-06-09T13:06:00.191" v="3"/>
        <pc:sldMkLst>
          <pc:docMk/>
          <pc:sldMk cId="1934263721" sldId="376"/>
        </pc:sldMkLst>
      </pc:sldChg>
      <pc:sldChg chg="add del">
        <pc:chgData name="Thomas Noordeloos" userId="df9f46e9-7760-4f6a-814f-9e8180d7b46a" providerId="ADAL" clId="{14F8EF43-A62E-4807-A94C-6DD4192F6222}" dt="2022-06-09T13:19:50.346" v="151" actId="47"/>
        <pc:sldMkLst>
          <pc:docMk/>
          <pc:sldMk cId="3954201500" sldId="376"/>
        </pc:sldMkLst>
      </pc:sldChg>
      <pc:sldMasterChg chg="addSldLayout delSldLayout">
        <pc:chgData name="Thomas Noordeloos" userId="df9f46e9-7760-4f6a-814f-9e8180d7b46a" providerId="ADAL" clId="{14F8EF43-A62E-4807-A94C-6DD4192F6222}" dt="2022-06-09T13:19:50.020" v="150" actId="47"/>
        <pc:sldMasterMkLst>
          <pc:docMk/>
          <pc:sldMasterMk cId="3793288133" sldId="2147483660"/>
        </pc:sldMasterMkLst>
        <pc:sldLayoutChg chg="add del">
          <pc:chgData name="Thomas Noordeloos" userId="df9f46e9-7760-4f6a-814f-9e8180d7b46a" providerId="ADAL" clId="{14F8EF43-A62E-4807-A94C-6DD4192F6222}" dt="2022-06-09T13:19:50.020" v="150" actId="47"/>
          <pc:sldLayoutMkLst>
            <pc:docMk/>
            <pc:sldMasterMk cId="3793288133" sldId="2147483660"/>
            <pc:sldLayoutMk cId="2897635352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331D9-A5A1-40E2-B0C2-126BCB0E95C6}" type="datetimeFigureOut">
              <a:rPr lang="nl-NL" smtClean="0"/>
              <a:t>9-6-2022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00745-2EE1-4F4F-89E0-8942A9C92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49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59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55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1" dirty="0"/>
              <a:t>Banken: </a:t>
            </a:r>
            <a:r>
              <a:rPr lang="nl-NL" i="0" dirty="0"/>
              <a:t>Leningen</a:t>
            </a:r>
            <a:endParaRPr lang="nl-NL" i="1" dirty="0"/>
          </a:p>
          <a:p>
            <a:endParaRPr lang="nl-NL" i="1" dirty="0"/>
          </a:p>
          <a:p>
            <a:r>
              <a:rPr lang="nl-NL" i="1" dirty="0"/>
              <a:t>Investeringsmaatschappijen: </a:t>
            </a:r>
            <a:r>
              <a:rPr lang="nl-NL" b="0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Verstrekken van </a:t>
            </a:r>
            <a:r>
              <a:rPr lang="nl-NL" b="1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risico kapitaal in de vorm van eigen vermogen</a:t>
            </a:r>
            <a:r>
              <a:rPr lang="nl-NL" b="0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, waarbij het risico dragend is in de onderneming. Meet voor grote bedrijven, </a:t>
            </a:r>
            <a:r>
              <a:rPr lang="nl-NL" b="0" i="0" dirty="0">
                <a:solidFill>
                  <a:srgbClr val="262626"/>
                </a:solidFill>
                <a:effectLst/>
                <a:latin typeface="PT Serif"/>
              </a:rPr>
              <a:t>als investeringsmaatschappij probeert men </a:t>
            </a:r>
            <a:r>
              <a:rPr lang="nl-NL" b="1" i="0" dirty="0">
                <a:solidFill>
                  <a:srgbClr val="262626"/>
                </a:solidFill>
                <a:effectLst/>
                <a:latin typeface="PT Serif"/>
              </a:rPr>
              <a:t>een zo hoog mogelijke ROI te behalen</a:t>
            </a:r>
            <a:r>
              <a:rPr lang="nl-NL" b="0" i="0" dirty="0">
                <a:solidFill>
                  <a:srgbClr val="262626"/>
                </a:solidFill>
                <a:effectLst/>
                <a:latin typeface="PT Serif"/>
              </a:rPr>
              <a:t>, oftewel return on investment</a:t>
            </a:r>
            <a:r>
              <a:rPr lang="nl-NL" b="0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. Een investeringsmaatschappij </a:t>
            </a:r>
            <a:r>
              <a:rPr lang="nl-NL" b="1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gebruikt het geld van haar investeerders </a:t>
            </a:r>
            <a:r>
              <a:rPr lang="nl-NL" b="0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om zelf opnieuw te investeren</a:t>
            </a:r>
            <a:endParaRPr lang="nl-NL" i="1" dirty="0"/>
          </a:p>
          <a:p>
            <a:endParaRPr lang="nl-NL" i="1" dirty="0"/>
          </a:p>
          <a:p>
            <a:r>
              <a:rPr lang="nl-NL" i="1" dirty="0"/>
              <a:t>Participatiemaatschappijen: </a:t>
            </a:r>
            <a:r>
              <a:rPr lang="nl-NL" b="0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Actieve aandeelhouder die tijdelijke (3-7 jaar) aandelen in een bedrijf met een </a:t>
            </a:r>
            <a:r>
              <a:rPr lang="nl-NL" b="1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hoger risico profiel koopt</a:t>
            </a:r>
            <a:r>
              <a:rPr lang="nl-NL" b="0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. Overwegend interessant in de </a:t>
            </a:r>
            <a:r>
              <a:rPr lang="nl-NL" b="1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grotere investeringen </a:t>
            </a:r>
            <a:r>
              <a:rPr lang="nl-NL" b="0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en daardoor minder interessant in kleine ondernemers en </a:t>
            </a:r>
            <a:r>
              <a:rPr lang="nl-NL" b="0" i="0" dirty="0" err="1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start-ups</a:t>
            </a:r>
            <a:r>
              <a:rPr lang="nl-NL" b="0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, snelle groeiers of innovatieve bedrijfjes. Door medezeggenschap kan een participatiemaatschappij </a:t>
            </a:r>
            <a:r>
              <a:rPr lang="nl-NL" b="1" i="0" dirty="0">
                <a:solidFill>
                  <a:srgbClr val="1A1A1A"/>
                </a:solidFill>
                <a:effectLst/>
                <a:latin typeface="Source Sans Pro" panose="020B0503030403020204" pitchFamily="34" charset="0"/>
              </a:rPr>
              <a:t>een actieve bijdrage leveren aan het bedrijf. Financiering en KENNIS.</a:t>
            </a:r>
            <a:endParaRPr lang="nl-NL" b="1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85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66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1" dirty="0"/>
              <a:t>Subsidies: </a:t>
            </a:r>
            <a:r>
              <a:rPr lang="nl-NL" i="0" dirty="0"/>
              <a:t>Subsidie is een tijdelijke </a:t>
            </a:r>
            <a:r>
              <a:rPr lang="nl-NL" b="1" i="0" dirty="0"/>
              <a:t>bijdrage van de overheid of een niet-commerciële organisatie </a:t>
            </a:r>
            <a:r>
              <a:rPr lang="nl-NL" i="0" dirty="0"/>
              <a:t>ten behoeve van het starten van een activiteit waarvan </a:t>
            </a:r>
            <a:r>
              <a:rPr lang="nl-NL" b="1" i="0" dirty="0"/>
              <a:t>het economische belang niet direct voor de hand ligt</a:t>
            </a:r>
            <a:r>
              <a:rPr lang="nl-NL" i="0" dirty="0"/>
              <a:t>. Als het economisch belang van een te starten activiteit wel voor de hand ligt, spreekt men meestal van investering</a:t>
            </a:r>
          </a:p>
          <a:p>
            <a:endParaRPr lang="nl-NL" i="0" dirty="0"/>
          </a:p>
          <a:p>
            <a:r>
              <a:rPr lang="nl-NL" i="1" dirty="0"/>
              <a:t>Fondsen: </a:t>
            </a:r>
            <a:r>
              <a:rPr lang="nl-NL" i="0" dirty="0"/>
              <a:t>Een fonds is een groepering van bijvoorbeeld </a:t>
            </a:r>
            <a:r>
              <a:rPr lang="nl-NL" b="1" i="0" dirty="0"/>
              <a:t>aandelen of obligaties van verschillende ondernemingen</a:t>
            </a:r>
            <a:r>
              <a:rPr lang="nl-NL" i="0" dirty="0"/>
              <a:t>. Wanneer in een fonds belegd wordt, is de inleg feitelijk verspreid over al deze ondernemingen. Er zijn verschillende soorten fondsen, welke in principe uit aandelen of andere obligaties kunnen bestaan. </a:t>
            </a:r>
            <a:r>
              <a:rPr lang="nl-NL" b="1" i="0" dirty="0"/>
              <a:t>Het fonds is een stichting</a:t>
            </a:r>
            <a:r>
              <a:rPr lang="nl-NL" i="0" dirty="0"/>
              <a:t>.</a:t>
            </a:r>
          </a:p>
          <a:p>
            <a:endParaRPr lang="nl-NL" i="0" dirty="0"/>
          </a:p>
          <a:p>
            <a:r>
              <a:rPr lang="nl-NL" i="1" dirty="0"/>
              <a:t>Microfinanciering:</a:t>
            </a:r>
            <a:r>
              <a:rPr lang="nl-NL" i="0" dirty="0"/>
              <a:t> Microfinanciering is de verzamelnaam voor financiële diensten met </a:t>
            </a:r>
            <a:r>
              <a:rPr lang="nl-NL" b="1" i="0" dirty="0"/>
              <a:t>zeer kleine bedragen</a:t>
            </a:r>
            <a:r>
              <a:rPr lang="nl-NL" i="0" dirty="0"/>
              <a:t>. Men gebruikt het krediet </a:t>
            </a:r>
            <a:r>
              <a:rPr lang="nl-NL" b="1" i="0" dirty="0"/>
              <a:t>voor de start van een onderneming of voor investeringen in de uitbreiding van een onderneming</a:t>
            </a:r>
            <a:r>
              <a:rPr lang="nl-NL" i="0" dirty="0"/>
              <a:t>. Microfinanciering in Nederland is een krediet van </a:t>
            </a:r>
            <a:r>
              <a:rPr lang="nl-NL" b="1" i="0" dirty="0"/>
              <a:t>maximaal 50.000</a:t>
            </a:r>
            <a:r>
              <a:rPr lang="nl-NL" i="0" dirty="0"/>
              <a:t>.</a:t>
            </a:r>
          </a:p>
          <a:p>
            <a:endParaRPr lang="nl-NL" i="0" dirty="0"/>
          </a:p>
          <a:p>
            <a:r>
              <a:rPr lang="nl-NL" i="0" dirty="0"/>
              <a:t>Subsidies</a:t>
            </a:r>
            <a:r>
              <a:rPr lang="nl-NL" i="0" baseline="0" dirty="0"/>
              <a:t> gemeente Tilburg: </a:t>
            </a:r>
            <a:r>
              <a:rPr lang="nl-NL" i="1" dirty="0"/>
              <a:t>https://www.tilburg.nl/inwoners/subsidies/ </a:t>
            </a:r>
          </a:p>
          <a:p>
            <a:r>
              <a:rPr lang="nl-NL" i="0" dirty="0"/>
              <a:t>Stichting Doen: </a:t>
            </a:r>
            <a:r>
              <a:rPr lang="nl-NL" i="1" dirty="0"/>
              <a:t>https://www.doen.nl/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84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Subsidies</a:t>
            </a:r>
            <a:r>
              <a:rPr lang="nl-NL" i="0" baseline="0" dirty="0"/>
              <a:t> gemeente Tilburg: </a:t>
            </a:r>
            <a:r>
              <a:rPr lang="nl-NL" i="1" dirty="0"/>
              <a:t>https://www.tilburg.nl/inwoners/subsidies/ </a:t>
            </a:r>
          </a:p>
          <a:p>
            <a:r>
              <a:rPr lang="nl-NL" i="0" dirty="0"/>
              <a:t>Stichting Doen: </a:t>
            </a:r>
            <a:r>
              <a:rPr lang="nl-NL" i="1" dirty="0"/>
              <a:t>https://www.doen.nl/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98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9-6-2022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9-6-2022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9-6-2022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66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0E414-6019-496D-9C03-7346D73D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F72AC6-87D3-4024-A89A-935B6DF6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3221C-ECBD-4A7E-8BC3-F415344A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5A5-A422-4B3D-A4BB-81B6160C1D24}" type="datetimeFigureOut">
              <a:rPr lang="nl-NL" smtClean="0"/>
              <a:t>9-6-2022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31E5D1-2422-4204-8B37-5CFF9E12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E7F4F0-5D53-4514-B332-8E983332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CB22-C4C0-4FA3-91A8-CAF3E94378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22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CDCA036-7584-4922-8586-D27143D5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E66D-2C39-4125-8AF3-537C50A9B782}" type="datetimeFigureOut">
              <a:rPr lang="nl-NL" smtClean="0"/>
              <a:t>9-6-2022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DD78A8D-7113-4B1E-BA95-8B20E9AA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BFDDC8-91C5-4B4C-BB1A-57FFAF98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9910-0118-41D0-B885-A5945F792F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57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9-6-2022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8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lburg.nl/inwoners/subsidi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scriptie.nl/4c-model-marketingmix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790021" y="246850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IBS Inrichting van een gebied </a:t>
            </a:r>
            <a:endParaRPr kumimoji="0" lang="nl-NL" sz="4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6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Doelgroepanalyse</a:t>
            </a: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Beleid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Groen in de stad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Ontwerpen </a:t>
            </a:r>
            <a:endParaRPr kumimoji="0" lang="nl-NL" sz="16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2032961" y="1826743"/>
            <a:ext cx="3822007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  <a:endParaRPr lang="nl-NL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/>
              <a:t> Financieringsvormen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/>
              <a:t> Formele kapitaal verstrekkers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/>
              <a:t> Informele kapitaal verstrekkers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/>
              <a:t> Overige kapitaal verstrekkers</a:t>
            </a:r>
            <a:endParaRPr kumimoji="0" lang="nl-NL" sz="180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74743"/>
              </p:ext>
            </p:extLst>
          </p:nvPr>
        </p:nvGraphicFramePr>
        <p:xfrm>
          <a:off x="987932" y="6006621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07250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075851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sz="1600" dirty="0">
                <a:solidFill>
                  <a:srgbClr val="000000"/>
                </a:solidFill>
                <a:latin typeface="Arial" panose="020B0604020202020204" pitchFamily="34" charset="0"/>
              </a:rPr>
              <a:t>Kennistoets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Projectverslag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 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19071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3" y="319770"/>
            <a:ext cx="11428845" cy="918187"/>
          </a:xfrm>
        </p:spPr>
        <p:txBody>
          <a:bodyPr>
            <a:normAutofit fontScale="90000"/>
          </a:bodyPr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Beoordelingsformulier Verantwoordingsdocument (verslag)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BEE7946-2777-47EF-B308-09E5F5A4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192" y="1478568"/>
            <a:ext cx="6339836" cy="390086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AA80D04-283A-FD76-D5D7-E93008379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42" y="3429000"/>
            <a:ext cx="92202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8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Financieringsvormen</a:t>
            </a: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255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Formele kapitaal verstrekkers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Informele kapitaal verstrekkers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Overige kapitaal verstrekkers</a:t>
            </a:r>
            <a:endParaRPr lang="nl-NL" sz="2800" b="1" i="1" dirty="0">
              <a:latin typeface="+mn-lt"/>
              <a:cs typeface="+mn-cs"/>
            </a:endParaRPr>
          </a:p>
        </p:txBody>
      </p:sp>
      <p:pic>
        <p:nvPicPr>
          <p:cNvPr id="17410" name="Picture 2" descr="Afbeeldingsresultaat voor geld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06" y="3010486"/>
            <a:ext cx="5131894" cy="32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7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Financieringsvormen</a:t>
            </a: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Formele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Banken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Investeringsmaatschappijen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Participatiemaatschappij</a:t>
            </a:r>
          </a:p>
        </p:txBody>
      </p:sp>
      <p:pic>
        <p:nvPicPr>
          <p:cNvPr id="1026" name="Picture 2" descr="Reclame banken op basis van betaalverkeer | VvAA Business School">
            <a:extLst>
              <a:ext uri="{FF2B5EF4-FFF2-40B4-BE49-F238E27FC236}">
                <a16:creationId xmlns:a16="http://schemas.microsoft.com/office/drawing/2014/main" id="{010DE7DE-6102-4514-A675-778A007C3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883" y="2449363"/>
            <a:ext cx="4274780" cy="19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7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Financieringsvormen</a:t>
            </a: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2"/>
            </a:pPr>
            <a:r>
              <a:rPr lang="nl-NL" sz="2800" b="1" dirty="0"/>
              <a:t>Informele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err="1"/>
              <a:t>Crowdfunding</a:t>
            </a: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Friends, family </a:t>
            </a:r>
            <a:r>
              <a:rPr lang="nl-NL" sz="2800" dirty="0" err="1"/>
              <a:t>and</a:t>
            </a:r>
            <a:r>
              <a:rPr lang="nl-NL" sz="2800" dirty="0"/>
              <a:t> (</a:t>
            </a:r>
            <a:r>
              <a:rPr lang="nl-NL" sz="2800" dirty="0" err="1"/>
              <a:t>other</a:t>
            </a:r>
            <a:r>
              <a:rPr lang="nl-NL" sz="2800" dirty="0"/>
              <a:t>) </a:t>
            </a:r>
            <a:r>
              <a:rPr lang="nl-NL" sz="2800" dirty="0" err="1"/>
              <a:t>fools</a:t>
            </a:r>
            <a:endParaRPr lang="nl-NL" sz="2800" dirty="0"/>
          </a:p>
        </p:txBody>
      </p:sp>
      <p:sp>
        <p:nvSpPr>
          <p:cNvPr id="3" name="AutoShape 6" descr="Afbeeldingsresultaat voor voor je buu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466" name="Picture 10" descr="Afbeeldingsresultaat voor voor je buu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71" y="3454686"/>
            <a:ext cx="1836831" cy="12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3"/>
          <a:stretch/>
        </p:blipFill>
        <p:spPr>
          <a:xfrm>
            <a:off x="4119489" y="3587415"/>
            <a:ext cx="2309446" cy="1223736"/>
          </a:xfrm>
          <a:prstGeom prst="rect">
            <a:avLst/>
          </a:prstGeom>
        </p:spPr>
      </p:pic>
      <p:pic>
        <p:nvPicPr>
          <p:cNvPr id="19474" name="Picture 18" descr="Logo Oneplanetcro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67" y="3742082"/>
            <a:ext cx="31813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68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3"/>
            </a:pPr>
            <a:r>
              <a:rPr lang="nl-NL" sz="2800" b="1" dirty="0"/>
              <a:t>Overige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Subsidies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Fondsen</a:t>
            </a:r>
          </a:p>
          <a:p>
            <a:pPr marL="971550" lvl="1" indent="-514350" algn="just"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Microfinanciering</a:t>
            </a:r>
          </a:p>
          <a:p>
            <a:pPr marL="971550" lvl="1" indent="-514350" algn="just">
              <a:lnSpc>
                <a:spcPct val="200000"/>
              </a:lnSpc>
              <a:buFont typeface="+mj-lt"/>
              <a:buAutoNum type="alphaLcParenR"/>
            </a:pPr>
            <a:endParaRPr lang="nl-NL" sz="2800" b="1" dirty="0">
              <a:latin typeface="+mn-lt"/>
              <a:cs typeface="+mn-cs"/>
            </a:endParaRPr>
          </a:p>
        </p:txBody>
      </p:sp>
      <p:pic>
        <p:nvPicPr>
          <p:cNvPr id="20482" name="Picture 2" descr="Afbeeldingsresultaat voor gemeente tilburg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9" t="6580" r="14097"/>
          <a:stretch/>
        </p:blipFill>
        <p:spPr bwMode="auto">
          <a:xfrm>
            <a:off x="4569597" y="2425685"/>
            <a:ext cx="1760865" cy="13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Financieringsvormen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6" y="5313013"/>
            <a:ext cx="2435615" cy="730685"/>
          </a:xfrm>
          <a:prstGeom prst="rect">
            <a:avLst/>
          </a:prstGeom>
        </p:spPr>
      </p:pic>
      <p:pic>
        <p:nvPicPr>
          <p:cNvPr id="2050" name="Picture 2" descr="Stichting DOEN - Home | Facebook">
            <a:extLst>
              <a:ext uri="{FF2B5EF4-FFF2-40B4-BE49-F238E27FC236}">
                <a16:creationId xmlns:a16="http://schemas.microsoft.com/office/drawing/2014/main" id="{44CCEDCB-3E1F-42CD-A526-61D830D79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98" y="3733980"/>
            <a:ext cx="1165221" cy="116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02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3326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000" dirty="0">
                <a:latin typeface="+mn-lt"/>
                <a:cs typeface="+mn-cs"/>
              </a:rPr>
              <a:t>Welke subsidies stelt Gemeente Tilburg beschikbaar voor de financiering van (een gedeelte) van jullie ontwerp? </a:t>
            </a:r>
            <a:r>
              <a:rPr lang="nl-NL" sz="2000" i="1" dirty="0">
                <a:hlinkClick r:id="rId3"/>
              </a:rPr>
              <a:t>www.tilburg.nl/inwoners/subsidies/</a:t>
            </a:r>
            <a:r>
              <a:rPr lang="nl-NL" sz="2000" i="1" dirty="0"/>
              <a:t>   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000" dirty="0">
                <a:latin typeface="+mn-lt"/>
                <a:cs typeface="+mn-cs"/>
              </a:rPr>
              <a:t>Verwerk het antwoord van vraag ‘a’ in het advies voor </a:t>
            </a:r>
            <a:r>
              <a:rPr lang="nl-NL" sz="2000" dirty="0"/>
              <a:t>BSO </a:t>
            </a:r>
            <a:r>
              <a:rPr lang="nl-NL" sz="2000" dirty="0" err="1"/>
              <a:t>Monopole</a:t>
            </a:r>
            <a:r>
              <a:rPr lang="nl-NL" sz="2000" dirty="0">
                <a:latin typeface="+mn-lt"/>
                <a:cs typeface="+mn-cs"/>
              </a:rPr>
              <a:t>.</a:t>
            </a:r>
            <a:r>
              <a:rPr lang="nl-NL" sz="2000" dirty="0"/>
              <a:t> 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000" dirty="0">
              <a:latin typeface="+mn-lt"/>
              <a:cs typeface="+mn-cs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lnSpc>
                <a:spcPct val="200000"/>
              </a:lnSpc>
              <a:buFont typeface="+mj-lt"/>
              <a:buAutoNum type="alphaLcParenR"/>
            </a:pPr>
            <a:endParaRPr lang="nl-NL" sz="2800" b="1" dirty="0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Opdracht</a:t>
            </a:r>
          </a:p>
        </p:txBody>
      </p:sp>
    </p:spTree>
    <p:extLst>
      <p:ext uri="{BB962C8B-B14F-4D97-AF65-F5344CB8AC3E}">
        <p14:creationId xmlns:p14="http://schemas.microsoft.com/office/powerpoint/2010/main" val="263424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9"/>
          </a:xfrm>
        </p:spPr>
        <p:txBody>
          <a:bodyPr>
            <a:normAutofit/>
          </a:bodyPr>
          <a:lstStyle/>
          <a:p>
            <a:r>
              <a:rPr lang="nl-NL" dirty="0"/>
              <a:t>Terugblik vorige week</a:t>
            </a:r>
          </a:p>
          <a:p>
            <a:r>
              <a:rPr lang="nl-NL" dirty="0"/>
              <a:t>4C’s</a:t>
            </a:r>
          </a:p>
          <a:p>
            <a:r>
              <a:rPr lang="nl-NL" dirty="0"/>
              <a:t>Financieringsvormen </a:t>
            </a:r>
          </a:p>
        </p:txBody>
      </p:sp>
      <p:pic>
        <p:nvPicPr>
          <p:cNvPr id="4" name="Picture 2" descr="Plan Transparent Png - Planning Icon Png, Png Download - kindpng">
            <a:extLst>
              <a:ext uri="{FF2B5EF4-FFF2-40B4-BE49-F238E27FC236}">
                <a16:creationId xmlns:a16="http://schemas.microsoft.com/office/drawing/2014/main" id="{229A85DB-E381-17C0-FCBD-21118620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65" y="1277374"/>
            <a:ext cx="3483559" cy="362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Leerdoelen: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Je kan verschillende financieringsvormen benoemen voor de uitvoering van het ontwerp.</a:t>
            </a:r>
          </a:p>
        </p:txBody>
      </p:sp>
    </p:spTree>
    <p:extLst>
      <p:ext uri="{BB962C8B-B14F-4D97-AF65-F5344CB8AC3E}">
        <p14:creationId xmlns:p14="http://schemas.microsoft.com/office/powerpoint/2010/main" val="213000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>
            <a:extLst>
              <a:ext uri="{FF2B5EF4-FFF2-40B4-BE49-F238E27FC236}">
                <a16:creationId xmlns:a16="http://schemas.microsoft.com/office/drawing/2014/main" id="{A78D92C8-7B2A-BEE8-B453-1EB17802C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398" y="717376"/>
            <a:ext cx="5376974" cy="1046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Leerdoelen</a:t>
            </a:r>
          </a:p>
          <a:p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Na het maken van dit leerarrangement kun je: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marktonderzoek opzetten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doelgroep analyse maken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De resultaten van een marktonderzoek verwerken 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BE9A1A93-550E-41CB-565D-A138E0716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754" y="1852168"/>
            <a:ext cx="5380618" cy="2339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  <a:r>
              <a:rPr lang="nl-N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</a:t>
            </a:r>
            <a:r>
              <a:rPr lang="nl-NL" sz="1100" b="1" dirty="0">
                <a:ea typeface="Calibri" pitchFamily="34" charset="0"/>
                <a:cs typeface="Arial" charset="0"/>
              </a:rPr>
              <a:t>		</a:t>
            </a:r>
          </a:p>
          <a:p>
            <a:pPr eaLnBrk="0" hangingPunct="0"/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verslag dat bestaat uit 2 onderdelen: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Een Excel verslag waarin je de doelgroep van de opdrachtgever analyseert en grafisch presenteert.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rgbClr val="00B050"/>
                </a:solidFill>
                <a:latin typeface="+mj-lt"/>
                <a:ea typeface="Calibri" pitchFamily="34" charset="0"/>
                <a:cs typeface="Arial" charset="0"/>
              </a:rPr>
              <a:t>Een aanbeveling op basis van de 4C’s. </a:t>
            </a:r>
          </a:p>
          <a:p>
            <a:pPr eaLnBrk="0" hangingPunct="0"/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In het verslag komt het volgende aan bod: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Deskresearch met daarin minimaal 8 demografische gegevens (zie PowerPoint “Deskresearch Spoorzone”). Verwerk ze in een diagram.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rgbClr val="00B050"/>
                </a:solidFill>
                <a:latin typeface="+mj-lt"/>
                <a:ea typeface="Calibri" pitchFamily="34" charset="0"/>
                <a:cs typeface="Arial" charset="0"/>
              </a:rPr>
              <a:t>Een beschrijving van de 4C’s voor het gebied de Spoorzone.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rgbClr val="00B050"/>
                </a:solidFill>
                <a:latin typeface="+mj-lt"/>
                <a:ea typeface="Calibri" pitchFamily="34" charset="0"/>
                <a:cs typeface="Arial" charset="0"/>
              </a:rPr>
              <a:t>Een aanbeveling voor de opdrachtgever op basis van de externe data, dit wederom m.b.v. de 4C’s.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Bronvermelding.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5DA9D509-9309-ADE3-16F5-D682E761A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6246" y="441995"/>
            <a:ext cx="4044241" cy="2492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Samenwerken</a:t>
            </a:r>
            <a:endParaRPr lang="nl-NL" sz="1200" dirty="0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Dit product maak je met je groepje.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Je wordt een </a:t>
            </a:r>
            <a:r>
              <a:rPr lang="nl-NL" sz="1200">
                <a:latin typeface="+mj-lt"/>
                <a:ea typeface="Calibri" pitchFamily="34" charset="0"/>
                <a:cs typeface="Arial" panose="020B0604020202020204" pitchFamily="34" charset="0"/>
              </a:rPr>
              <a:t>groepje feedbackfriends </a:t>
            </a: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geplaatst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Beschrijf in je reflectieverslag hoe je het feedback geven ervaren hebt.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200" dirty="0">
              <a:latin typeface="+mj-lt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Intro LA = vrijdag 20 mei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Deadline = vrijdag 3 juni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latin typeface="+mj-lt"/>
                <a:cs typeface="Arial" panose="020B0604020202020204" pitchFamily="34" charset="0"/>
              </a:rPr>
              <a:t>Feedbackfriends = vrijdag 10 juni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C6B505B6-87F3-1A7D-0B7E-6351735DF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340" y="3061883"/>
            <a:ext cx="4044241" cy="576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Bijeenkomsten</a:t>
            </a:r>
            <a:r>
              <a:rPr lang="nl-NL" sz="1100" b="1" dirty="0">
                <a:ea typeface="Calibri" pitchFamily="34" charset="0"/>
                <a:cs typeface="Arial" charset="0"/>
              </a:rPr>
              <a:t>		</a:t>
            </a:r>
            <a:endParaRPr lang="nl-NL" sz="1100" dirty="0">
              <a:ea typeface="Calibri" pitchFamily="34" charset="0"/>
              <a:cs typeface="Arial" charset="0"/>
            </a:endParaRP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Les over Marktonderzoek</a:t>
            </a: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Les over Deskresearch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5E4DCCE1-7A2A-F30A-7440-CC510BA53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570" y="3928011"/>
            <a:ext cx="4044241" cy="53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457200">
              <a:lnSpc>
                <a:spcPct val="80000"/>
              </a:lnSpc>
              <a:spcBef>
                <a:spcPct val="50000"/>
              </a:spcBef>
              <a:tabLst>
                <a:tab pos="176213" algn="l"/>
                <a:tab pos="1163638" algn="l"/>
              </a:tabLst>
            </a:pPr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Bronnen</a:t>
            </a:r>
            <a:endParaRPr lang="nl-NL" sz="12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PowerPoint van lessen</a:t>
            </a:r>
          </a:p>
          <a:p>
            <a:pPr marL="171450" indent="-171450" defTabSz="457200" eaLnBrk="0" hangingPunct="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j-lt"/>
                <a:ea typeface="Calibri" pitchFamily="34" charset="0"/>
                <a:cs typeface="Arial" charset="0"/>
              </a:rPr>
              <a:t>Websites uit de PPT “Deskresearch Spoorzone”</a:t>
            </a:r>
          </a:p>
        </p:txBody>
      </p:sp>
      <p:sp>
        <p:nvSpPr>
          <p:cNvPr id="23" name="Tekstvak 23">
            <a:extLst>
              <a:ext uri="{FF2B5EF4-FFF2-40B4-BE49-F238E27FC236}">
                <a16:creationId xmlns:a16="http://schemas.microsoft.com/office/drawing/2014/main" id="{BD698435-1FDB-1667-6B53-2549AE7F9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54" y="147025"/>
            <a:ext cx="9148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2122 IRG LA2 Marktonderzoek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402839E4-1FAF-C57C-760C-B32111B0CB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805" r="10840"/>
          <a:stretch/>
        </p:blipFill>
        <p:spPr>
          <a:xfrm>
            <a:off x="617740" y="703605"/>
            <a:ext cx="365691" cy="503851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A1178801-B41C-75FB-8D68-EC1F5954B3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868" y="1852168"/>
            <a:ext cx="336563" cy="410721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1F5510FA-8E72-76DF-6170-F9E8BC45F1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107" y="4279622"/>
            <a:ext cx="363900" cy="568913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3F326EBD-A3F6-D6B2-77DA-83C683B2529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9247" y="703605"/>
            <a:ext cx="447500" cy="30511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95DB1907-E7CF-AA55-2083-7AEDF4AEBB0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400" y="4024133"/>
            <a:ext cx="426075" cy="414073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5F0F786-067C-7562-4071-297FA8776E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7050" t="33024" r="61669" b="30375"/>
          <a:stretch/>
        </p:blipFill>
        <p:spPr>
          <a:xfrm>
            <a:off x="6868251" y="3064522"/>
            <a:ext cx="396240" cy="383141"/>
          </a:xfrm>
          <a:prstGeom prst="rect">
            <a:avLst/>
          </a:prstGeom>
        </p:spPr>
      </p:pic>
      <p:sp>
        <p:nvSpPr>
          <p:cNvPr id="30" name="Rectangle 4">
            <a:extLst>
              <a:ext uri="{FF2B5EF4-FFF2-40B4-BE49-F238E27FC236}">
                <a16:creationId xmlns:a16="http://schemas.microsoft.com/office/drawing/2014/main" id="{C76135A0-1DA1-3DCC-D59F-FF69EFBEE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754" y="4279622"/>
            <a:ext cx="5380618" cy="2154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Leerpad	</a:t>
            </a:r>
            <a:r>
              <a:rPr lang="nl-NL" sz="14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	</a:t>
            </a:r>
            <a:r>
              <a:rPr lang="nl-NL" sz="1200" b="1" dirty="0">
                <a:ea typeface="Calibri" pitchFamily="34" charset="0"/>
                <a:cs typeface="Arial" charset="0"/>
              </a:rPr>
              <a:t>	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charset="0"/>
              </a:rPr>
              <a:t>Gebruik voor je deskresearch o.a. de websites uit de PPT “Deskresearch Spoorzone”.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charset="0"/>
              </a:rPr>
              <a:t>Onderzoek het gebied van jullie groep op minimaal 8 demografische gegevens (zie PPT).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charset="0"/>
              </a:rPr>
              <a:t>Verwerk de gegevens in Excel met bijpassende diagrammen.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rgbClr val="00B050"/>
                </a:solidFill>
                <a:latin typeface="+mn-lt"/>
                <a:ea typeface="Calibri" pitchFamily="34" charset="0"/>
                <a:cs typeface="Arial" charset="0"/>
              </a:rPr>
              <a:t>Beschrijf de 4C’s van de Spoorzone op dit moment.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rgbClr val="00B050"/>
                </a:solidFill>
                <a:latin typeface="+mn-lt"/>
                <a:ea typeface="Calibri" pitchFamily="34" charset="0"/>
                <a:cs typeface="Arial" charset="0"/>
              </a:rPr>
              <a:t>Schrijf een aanbeveling m.b.v. de 4C’s en jullie externe data voor de opdrachtgever.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charset="0"/>
              </a:rPr>
              <a:t>Zorg voor een overzichtelijk Excel verslag waarin alle eerder genoemde punten aan bod komen.</a:t>
            </a:r>
          </a:p>
        </p:txBody>
      </p:sp>
      <p:pic>
        <p:nvPicPr>
          <p:cNvPr id="31" name="Afbeelding 2" descr="Afbeelding met binnen&#10;&#10;Beschrijving is gegenereerd met hoge betrouwbaarheid">
            <a:extLst>
              <a:ext uri="{FF2B5EF4-FFF2-40B4-BE49-F238E27FC236}">
                <a16:creationId xmlns:a16="http://schemas.microsoft.com/office/drawing/2014/main" id="{39E5154F-DA9F-66D9-054A-E8674E1294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0783" y="4565104"/>
            <a:ext cx="1581597" cy="1507197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3F728EBB-431E-EA55-C38E-C0FC549FFDE2}"/>
              </a:ext>
            </a:extLst>
          </p:cNvPr>
          <p:cNvSpPr txBox="1"/>
          <p:nvPr/>
        </p:nvSpPr>
        <p:spPr>
          <a:xfrm>
            <a:off x="8976320" y="4686669"/>
            <a:ext cx="307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12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adviseren jullie de opdrachtgever op het gebied van marketing? </a:t>
            </a:r>
          </a:p>
        </p:txBody>
      </p:sp>
    </p:spTree>
    <p:extLst>
      <p:ext uri="{BB962C8B-B14F-4D97-AF65-F5344CB8AC3E}">
        <p14:creationId xmlns:p14="http://schemas.microsoft.com/office/powerpoint/2010/main" val="136546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68"/>
          <a:stretch/>
        </p:blipFill>
        <p:spPr bwMode="auto">
          <a:xfrm>
            <a:off x="3086099" y="1323516"/>
            <a:ext cx="1676401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71998" y="4422503"/>
            <a:ext cx="7023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D4D4D"/>
                </a:solidFill>
                <a:latin typeface="Open Sans"/>
              </a:rPr>
              <a:t>Welk probleem lost het product op voor de klant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D4D4D"/>
                </a:solidFill>
                <a:effectLst/>
                <a:latin typeface="Open Sans" panose="020B0606030504020204" pitchFamily="34" charset="0"/>
              </a:rPr>
              <a:t>Welk probleem lost mijn product/dienst op bij de doelgroep?</a:t>
            </a:r>
            <a:r>
              <a:rPr lang="nl-NL" dirty="0">
                <a:solidFill>
                  <a:srgbClr val="4D4D4D"/>
                </a:solidFill>
                <a:latin typeface="Open Sans"/>
              </a:rPr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991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77822" y="4230016"/>
            <a:ext cx="7473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4D4D4D"/>
                </a:solidFill>
                <a:latin typeface="Open Sans"/>
              </a:rPr>
              <a:t>Welk prijs ervaart de klant?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D4D4D"/>
                </a:solidFill>
                <a:effectLst/>
                <a:latin typeface="Open Sans" panose="020B0606030504020204" pitchFamily="34" charset="0"/>
              </a:rPr>
              <a:t>Moet de doelgroep veel moeite doen om in het gebied te komen?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D4D4D"/>
                </a:solidFill>
                <a:effectLst/>
                <a:latin typeface="Open Sans" panose="020B0606030504020204" pitchFamily="34" charset="0"/>
              </a:rPr>
              <a:t>Kost het de doelgroep veel moeite om informatie te krijgen?</a:t>
            </a:r>
          </a:p>
        </p:txBody>
      </p:sp>
      <p:pic>
        <p:nvPicPr>
          <p:cNvPr id="7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3966" r="49691"/>
          <a:stretch/>
        </p:blipFill>
        <p:spPr bwMode="auto">
          <a:xfrm>
            <a:off x="4724347" y="2030557"/>
            <a:ext cx="1696915" cy="21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2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10630" y="4589584"/>
            <a:ext cx="632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4D4D4D"/>
                </a:solidFill>
                <a:latin typeface="Open Sans"/>
              </a:rPr>
              <a:t>Wat is voor de klant het makkelijkst en de beste plek?</a:t>
            </a:r>
          </a:p>
        </p:txBody>
      </p:sp>
      <p:pic>
        <p:nvPicPr>
          <p:cNvPr id="8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5" t="25209" r="24252" b="1466"/>
          <a:stretch/>
        </p:blipFill>
        <p:spPr bwMode="auto">
          <a:xfrm>
            <a:off x="6421262" y="2025500"/>
            <a:ext cx="1714500" cy="207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5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5502225" y="4534718"/>
            <a:ext cx="6320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4D4D4D"/>
                </a:solidFill>
                <a:latin typeface="Open Sans"/>
              </a:rPr>
              <a:t>Hoe communiceer ik met de klant?</a:t>
            </a:r>
          </a:p>
          <a:p>
            <a:r>
              <a:rPr lang="nl-NL" b="0" i="0" dirty="0">
                <a:solidFill>
                  <a:srgbClr val="4D4D4D"/>
                </a:solidFill>
                <a:effectLst/>
                <a:latin typeface="Open Sans" panose="020B0606030504020204" pitchFamily="34" charset="0"/>
              </a:rPr>
              <a:t>Community waarop een bezoeker een vraag kan stellen</a:t>
            </a:r>
          </a:p>
          <a:p>
            <a:r>
              <a:rPr lang="nl-NL" b="0" i="0" dirty="0">
                <a:solidFill>
                  <a:srgbClr val="4D4D4D"/>
                </a:solidFill>
                <a:effectLst/>
                <a:latin typeface="Open Sans" panose="020B0606030504020204" pitchFamily="34" charset="0"/>
              </a:rPr>
              <a:t>Inzet van </a:t>
            </a:r>
            <a:r>
              <a:rPr lang="nl-NL" b="0" i="0" dirty="0" err="1">
                <a:solidFill>
                  <a:srgbClr val="4D4D4D"/>
                </a:solidFill>
                <a:effectLst/>
                <a:latin typeface="Open Sans" panose="020B0606030504020204" pitchFamily="34" charset="0"/>
              </a:rPr>
              <a:t>social</a:t>
            </a:r>
            <a:r>
              <a:rPr lang="nl-NL" b="0" i="0" dirty="0">
                <a:solidFill>
                  <a:srgbClr val="4D4D4D"/>
                </a:solidFill>
                <a:effectLst/>
                <a:latin typeface="Open Sans" panose="020B0606030504020204" pitchFamily="34" charset="0"/>
              </a:rPr>
              <a:t> media</a:t>
            </a:r>
          </a:p>
          <a:p>
            <a:endParaRPr lang="nl-NL" b="0" i="0" dirty="0">
              <a:solidFill>
                <a:srgbClr val="4D4D4D"/>
              </a:solidFill>
              <a:effectLst/>
              <a:latin typeface="Open Sans" panose="020B0606030504020204" pitchFamily="34" charset="0"/>
            </a:endParaRPr>
          </a:p>
          <a:p>
            <a:endParaRPr lang="nl-NL" dirty="0">
              <a:solidFill>
                <a:srgbClr val="4D4D4D"/>
              </a:solidFill>
              <a:latin typeface="Open Sans"/>
            </a:endParaRPr>
          </a:p>
        </p:txBody>
      </p:sp>
      <p:pic>
        <p:nvPicPr>
          <p:cNvPr id="7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3" t="26451"/>
          <a:stretch/>
        </p:blipFill>
        <p:spPr bwMode="auto">
          <a:xfrm>
            <a:off x="8112369" y="2072054"/>
            <a:ext cx="1644057" cy="20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5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61146" y="4419338"/>
            <a:ext cx="632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0070C0"/>
                </a:solidFill>
              </a:rPr>
              <a:t>Het 4C model voor je marketingmix</a:t>
            </a:r>
          </a:p>
          <a:p>
            <a:pPr algn="ctr"/>
            <a:endParaRPr lang="nl-NL" dirty="0">
              <a:hlinkClick r:id="rId3"/>
            </a:endParaRPr>
          </a:p>
          <a:p>
            <a:pPr algn="ctr"/>
            <a:r>
              <a:rPr lang="nl-NL" dirty="0">
                <a:hlinkClick r:id="rId3"/>
              </a:rPr>
              <a:t>https://www.marketingscriptie.nl/4c-model-marketingmix/</a:t>
            </a:r>
            <a:endParaRPr lang="nl-NL" dirty="0">
              <a:solidFill>
                <a:srgbClr val="4D4D4D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65157462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2128FB-CB77-4997-84E0-704A850031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B89349-6A59-4406-9708-C1FC8C5BCCAD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AB2397C-196E-44BE-9D15-1909B3D28B89}">
  <ds:schemaRefs>
    <ds:schemaRef ds:uri="c6f82ce1-f6df-49a5-8b49-cf8409a27aa4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2c4f0c93-2979-4f27-aab2-70de9593235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913</Words>
  <Application>Microsoft Office PowerPoint</Application>
  <PresentationFormat>Breedbeeld</PresentationFormat>
  <Paragraphs>165</Paragraphs>
  <Slides>15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PT Serif</vt:lpstr>
      <vt:lpstr>Source Sans Pro</vt:lpstr>
      <vt:lpstr>Wingdings</vt:lpstr>
      <vt:lpstr>1_Kantoorthema</vt:lpstr>
      <vt:lpstr>PowerPoint-presentatie</vt:lpstr>
      <vt:lpstr>Inhoud </vt:lpstr>
      <vt:lpstr>Vorige week</vt:lpstr>
      <vt:lpstr>PowerPoint-presentatie</vt:lpstr>
      <vt:lpstr>Nieuw marketingmix</vt:lpstr>
      <vt:lpstr>Nieuw marketingmix</vt:lpstr>
      <vt:lpstr>Nieuw marketingmix</vt:lpstr>
      <vt:lpstr>Nieuw marketingmix</vt:lpstr>
      <vt:lpstr>Nieuw marketingmix</vt:lpstr>
      <vt:lpstr>Beoordelingsformulier Verantwoordingsdocument (verslag)</vt:lpstr>
      <vt:lpstr>Financieringsvormen</vt:lpstr>
      <vt:lpstr>Financieringsvormen</vt:lpstr>
      <vt:lpstr>Financieringsvormen</vt:lpstr>
      <vt:lpstr>Financieringsvormen</vt:lpstr>
      <vt:lpstr>Opdracht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Thomas Noordeloos</cp:lastModifiedBy>
  <cp:revision>3</cp:revision>
  <dcterms:created xsi:type="dcterms:W3CDTF">2022-04-18T20:43:08Z</dcterms:created>
  <dcterms:modified xsi:type="dcterms:W3CDTF">2022-06-09T13:35:33Z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